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467544" y="5013175"/>
            <a:ext cx="8064895" cy="14401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Сроки реализации: 02.06.25-21.06. 2025 (18 дней)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Возраст обучающихся: от 7 до 17 лет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35696" y="429949"/>
            <a:ext cx="5760640" cy="44644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0" algn="ctr">
              <a:lnSpc>
                <a:spcPct val="115000"/>
              </a:lnSpc>
              <a:buFont typeface="Georgia" pitchFamily="18" charset="0"/>
              <a:buNone/>
            </a:pPr>
            <a:r>
              <a:rPr lang="ru-RU" sz="4000" dirty="0">
                <a:effectLst/>
                <a:latin typeface="Times New Roman"/>
                <a:ea typeface="Times New Roman"/>
                <a:cs typeface="Times New Roman"/>
              </a:rPr>
              <a:t>Школьный лагерь</a:t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4000" dirty="0">
                <a:effectLst/>
                <a:latin typeface="Times New Roman"/>
                <a:ea typeface="Times New Roman"/>
                <a:cs typeface="Times New Roman"/>
              </a:rPr>
              <a:t>с дневным пребыванием детей «Солнечный»</a:t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4000" dirty="0">
                <a:effectLst/>
                <a:latin typeface="Times New Roman"/>
                <a:ea typeface="Times New Roman"/>
                <a:cs typeface="Times New Roman"/>
              </a:rPr>
              <a:t>на базе  МБОУ </a:t>
            </a:r>
            <a:r>
              <a:rPr lang="ru-RU" sz="4000" dirty="0" err="1">
                <a:effectLst/>
                <a:latin typeface="Times New Roman"/>
                <a:ea typeface="Times New Roman"/>
                <a:cs typeface="Times New Roman"/>
              </a:rPr>
              <a:t>Холстовской</a:t>
            </a:r>
            <a:r>
              <a:rPr lang="ru-RU" sz="4000" dirty="0">
                <a:effectLst/>
                <a:latin typeface="Times New Roman"/>
                <a:ea typeface="Times New Roman"/>
                <a:cs typeface="Times New Roman"/>
              </a:rPr>
              <a:t> СШ</a:t>
            </a:r>
            <a:endParaRPr lang="ru-RU" dirty="0"/>
          </a:p>
        </p:txBody>
      </p:sp>
      <p:pic>
        <p:nvPicPr>
          <p:cNvPr id="5" name="Picture 2" descr="C:\Users\Школа\Desktop\c3a43efe_626f_478c_ba33_c3502bbb5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94285"/>
            <a:ext cx="231554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DD138136-9F3A-D824-358C-265D81A90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39"/>
            <a:ext cx="1800199" cy="355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947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041129"/>
              </p:ext>
            </p:extLst>
          </p:nvPr>
        </p:nvGraphicFramePr>
        <p:xfrm>
          <a:off x="107504" y="44624"/>
          <a:ext cx="8928993" cy="7769338"/>
        </p:xfrm>
        <a:graphic>
          <a:graphicData uri="http://schemas.openxmlformats.org/drawingml/2006/table">
            <a:tbl>
              <a:tblPr firstRow="1" firstCol="1" bandRow="1"/>
              <a:tblGrid>
                <a:gridCol w="2976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1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2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день. </a:t>
                      </a:r>
                      <a:r>
                        <a:rPr lang="ru-RU" sz="12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Международный </a:t>
                      </a:r>
                      <a:r>
                        <a:rPr lang="ru-RU" sz="12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День друзей»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(день единых действий) Направление Дви-женияПервых- Дипломатия и международные отноше-ния «Умей дружить» (09июня2025,понедельник)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63" marR="26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день</a:t>
                      </a:r>
                      <a:r>
                        <a:rPr lang="ru-RU" sz="12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 «День Добра» 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Движения Первых- Волонтёрство и добро-вольчество- «Благо твори» (10июня2025,вторник)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63" marR="26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день. </a:t>
                      </a:r>
                      <a:r>
                        <a:rPr lang="ru-RU" sz="12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«День Искусства»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Направление Культура и Искусство Первых- «Создавай и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вдохнавляй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(11июня2025,среда)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63" marR="26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5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08.30.Сбор детей. </a:t>
                      </a:r>
                      <a:r>
                        <a:rPr lang="ru-RU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Утренний подьем флага 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(командир отряда). </a:t>
                      </a:r>
                      <a:r>
                        <a:rPr lang="ru-RU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Исполнение гимна. Старт дня. (линейка, информПятиминутка)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08.45. зарядка девочек- йога и зарядка мальчиков-силовая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09.15. завтрак.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Сбор Советов Дела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10.00. Тематические собы-тия дня :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занятие №3 -« Дело Пер-вых»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(практикоориентиро-ванного курса)-коллектив-но-творческое дело. 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Прове-дение организатором смены, воспитателями 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-«Театральная гостинная» (гостевание между отря-дами) Театрализованные презентации жизнедеятель-ности значимого для отряда человека.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-Соревнования по дворовым видам спорта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тренингКомандообразования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-репетиция номеров ко Дню России.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-конкурс «Оформление отрядного пространства»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13.00 Обед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13.30. -запуск  ЧТП ( череды творческих поручений)  деление на микрогруппы на (10.06.25 вт,11.06.25 среда)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-Отрядный  разговор «Кон-фетки» илиСбор« Огромный мир возможностей и дружбы»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-свободное время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14.30 уход домой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63" marR="26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08.30.Сбор детей.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Утренний 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подьем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флага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(командир отряда).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Исполнение гимна. Старт дня. (линейка, 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информПятиминутка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08.45. зарядка в отряде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09.15. завтрак.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Сбор Советов Дела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10.00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Знакомство с федеральными и региональными проектами Движения Первых .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организатора-ми ( презентации)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10.30 Запуск проекта «День добрых дел» . Проводят Советы Дела в отрядах. или Сбор «Благо твори на Славу Отечества»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11.30. «Просветительские уроки: Твоё безопасное лето», « Первая Помощь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12.30. репетиция номеров ко Дню России.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трудовой десант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13.00 обед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13.30 Мастер-класс по доврачебной помощи Ульяновского регионального отделения «Российский Красный Крест» 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Минианкетирование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Свободное время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14.30 уход домой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*( дополнительно) Игра «Завод», или «Первая помощь»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63" marR="26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08.30.Сбор детей.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Утренний 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подьем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флага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(по 1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представи-телю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Организаторской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группы отряда).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08.45. «Танцевальный серпантин» -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флешмобная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зарядка от вожатых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09.15. завтрак.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Сбор Советов Дела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10.00. Тематические события дня :- фестиваль народных игр «Многоликая Россия» или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постанционная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игра «Парк Культуры»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-конкурс рисунков на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асфа-льте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 День России»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12.00. Концерт «Я люблю тебя Россия , дорогая моя Русь…»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Свободное время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13.00 обед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13.30 запуск  ЧТП ( череды творческих поручений)  деление на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микрогруппы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 (14.06.25 суб,16.06.25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понед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14.00 уход домой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*( дополнительно) игра «Музыкальное лото», «Театральное Искусство»,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*( дополнительно)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Тематический«День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Флага»,  «Классные Встречи», «Праздник русской кухни», литературный вечер «О, моя Россия»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63" marR="26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C0FC97E6-4105-A121-76ED-4D9D8E628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828" y="188640"/>
            <a:ext cx="504055" cy="99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188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840871"/>
              </p:ext>
            </p:extLst>
          </p:nvPr>
        </p:nvGraphicFramePr>
        <p:xfrm>
          <a:off x="107504" y="116632"/>
          <a:ext cx="8928993" cy="7315200"/>
        </p:xfrm>
        <a:graphic>
          <a:graphicData uri="http://schemas.openxmlformats.org/drawingml/2006/table">
            <a:tbl>
              <a:tblPr firstRow="1" firstCol="1" bandRow="1"/>
              <a:tblGrid>
                <a:gridCol w="2976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1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9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день. </a:t>
                      </a:r>
                      <a:r>
                        <a:rPr lang="ru-RU" sz="12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«День ЗОЖ»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Направление Движения Первых- здоровый образ жизни «Будь здоров».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День медика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июня 2025,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четверг</a:t>
                      </a: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63" marR="26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 день. </a:t>
                      </a:r>
                      <a:r>
                        <a:rPr lang="ru-RU" sz="12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«День Медиа»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Направление Движения Первых- Коммуникация и Медиа «Расскажи о главном».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июня 2025,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пятница</a:t>
                      </a: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63" marR="26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 день. </a:t>
                      </a:r>
                      <a:r>
                        <a:rPr lang="ru-RU" sz="12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«День Школы»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Направление Движения Первых- Образование и знания «Учись и познавай».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июня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2025,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суббота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63" marR="26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5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08.30.Сбор детей. </a:t>
                      </a:r>
                      <a:r>
                        <a:rPr lang="ru-RU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Утренний подьем флага 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(вожатые). </a:t>
                      </a:r>
                      <a:r>
                        <a:rPr lang="ru-RU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Исполнение гимна. Старт дня. (линейка, информПяти-минутка)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08.45. зарядка (командир отряда) 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09.15. завтрак.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10.00. Конкурсная программа «Гиннесс-шоу» ( по теме ЗОЖ)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11.30. Тематические собы-тия дня :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-конкурс коллажей-плакатов  на тему «Спасибо нашим Докторам!»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встреча с медиком – беседа  о профилактике негативных проявлений.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-участие в акции , «Движение –это жизнь, движение-это ЗОЖ!» серия спортивных игровых соревнований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13.00 обед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13.30  Поздравление медиков с праздником!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Тематический отрядный разговор «Я гражданин своей страны»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Свободное время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14.30 уход домой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*( дополнительно) « Играй-город», «Я и моё Отечество»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63" marR="26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08.30.Сбор детей.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Утренний 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подьем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флага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(по 1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предста-вителю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Информационной группы отряда).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Исполнение гимна. Старт дня. (линей-ка, 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информПятиминутка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08.45. зарядка (отрядные физруки 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09.15. завтрак.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Сбор Советов Дела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10.00. Тематические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собы-тия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дня :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занятие №4 -« Голос Пер-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вых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практикоориентиро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-ванного курса)-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медиасоп-ровождение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«Встреча с 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медийными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приглашенными гостями  или 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амбасадорами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Движения.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-« Конкурс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буктрейлеров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-Конкурс на лучший отряд-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ный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уголок/лучшую стен-газету «Наш отряд-Первый»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-фотовыставка «Миссии Движения Первых в моей жизни»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12.00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Геокешинг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подвиж-ная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игра –поиск спрятанных тайников с использованием средств связи)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13.00 обед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13.30 -запуск  ЧТП ( череды творческих поручений)  деление на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микрогруппы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 (17.06.25 вт,18.06.25 среда)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-Кружковая деятельность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Свободное время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14.30 уход домой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*( дополнительно) «Медиа-редакция»- создание медиа-продуктов о лагере, отряде, края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63" marR="26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08.30.Сбор детей.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Утренний 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подьем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флага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(по командир отряда).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Исполнение гимна. Старт дня. (линейка, 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информПятиминутка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08.45. зарядка (вожатые 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09.15. завтрак.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Сбор Советов Дела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10.00. Тематические события дня :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-занятие №5 -« Первый, действуй!»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практикоориен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-тированного курса)-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медиасоп-ровождение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Проектная деятельность.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отрядное мероприятие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«Эрудит-марафон»  ( или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квиз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или викторина  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«Урок мира»-просветительское мероприятие. Или «Урок гражданственности»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-Познавательная программа –Выступление представителей всероссийского общества «Знание» в рамках проекта «В гостях у ученого»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-Мастер-классы по точным, прикладным  или естественным наукам.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13.00 обед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13.30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Игровая программа «Интересное об известном»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Свободное время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14.30. уход домой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*( дополнительно) КТД «Блестящие умы своего времени».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Игра«Первые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Флаги»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63" marR="26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C896FD9B-1A84-E54D-F1BD-DCB9A5BD0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260648"/>
            <a:ext cx="432047" cy="85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522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475090"/>
              </p:ext>
            </p:extLst>
          </p:nvPr>
        </p:nvGraphicFramePr>
        <p:xfrm>
          <a:off x="179512" y="116632"/>
          <a:ext cx="8856985" cy="7319762"/>
        </p:xfrm>
        <a:graphic>
          <a:graphicData uri="http://schemas.openxmlformats.org/drawingml/2006/table">
            <a:tbl>
              <a:tblPr firstRow="1" firstCol="1" bandRow="1"/>
              <a:tblGrid>
                <a:gridCol w="295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 день. </a:t>
                      </a:r>
                      <a:r>
                        <a:rPr lang="ru-RU" sz="12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«День Приключе-ний»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Направление Движения Первых- Туризм и путешествия «Открывай страну».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(16 июня 2025,понедельник)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63" marR="26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 день. </a:t>
                      </a:r>
                      <a:r>
                        <a:rPr lang="ru-RU" sz="12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«День Труда»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Направление Движения Первых- Труд, профессия и своё дело «Найди призвание».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июня 2025,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вторник</a:t>
                      </a: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63" marR="26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день. </a:t>
                      </a:r>
                      <a:r>
                        <a:rPr lang="ru-RU" sz="12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«День Науки»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Направление Движения Первых- Наука и технология «Дерзай  и открывай».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июня 2025, 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среда</a:t>
                      </a: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63" marR="26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8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08.30.Сбор детей. </a:t>
                      </a:r>
                      <a:r>
                        <a:rPr lang="ru-RU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Утренний подьем флага 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(по 1 предста-вителю Оформительской группы отряда). </a:t>
                      </a:r>
                      <a:r>
                        <a:rPr lang="ru-RU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Исполнение гимна. Старт дня. (линей-ка, информПятиминутка)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08.45. зарядка (растяжка. Физрук)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-фотовыставка «Край любимый»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09.15. завтрак. 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09.45- 1 вариант дня- пеший ПОХОД см. приложение №5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10.00. 2 вариант дня-</a:t>
                      </a:r>
                      <a:r>
                        <a:rPr lang="ru-RU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Сбор Советов Дела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Туристская вертушка «Мар-шрут построен»  (направления туризма,сбор-разбор палатки,требования к ТБ, вязание узлов, </a:t>
                      </a:r>
                      <a:r>
                        <a:rPr lang="ru-RU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виктори-на  о географии России и мира, 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сбор рюкзака</a:t>
                      </a:r>
                      <a:r>
                        <a:rPr lang="ru-RU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работа с компасом и картой) или постанционная игра «Путешествие по моей стране»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Свободное время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13.00 обед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13.30 -запуск  ЧТП ( череды творческих поручений)  деление на микрогруппы на (19.06.25 чет,20.06.25 пятн)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-Отрядный разговор «Путешествие моей мечты или куда бы полетел на ковре-самолете…»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14.30 уход домой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 (дополнительно) игра «Турград», «Мы пойдём с тобой в поход» «Походы Первых»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63" marR="26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08.30.Сбор детей.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Утренний 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подьем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флага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(командир отряда).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Исполнение гимна. Старт дня. (линейка, 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информПятиминутка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08.45. зарядка (отрядные физруки)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09.15. завтрак.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Сбор Советов Дела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10.00 Тематические события дня: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-Конкурс рисунков «Моя будущая профессия»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-Питчинг «Найди своё призвание»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видеопре-зентация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10.30. Фестиваль профессий «Город мастеров» ( равный-равному, принцип- «Дача». Совет Дела организуют мастер-классы) или «Атлас новых профессий»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12.30. Отрядный разговор «Профессия моей мечты…»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13.00 Обед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13.30 Игровая программа «Крестики-нолики» ( тема- профессии) или КТД «Билет в будущее»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Свободное время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14.30 уход домой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 (дополнительно) 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постанционная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игра «Найди профессию»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63" marR="26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08.30.Сбор детей.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Утренний 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подьем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флага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(по 1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предста-вителю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группы отряда-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Сюрп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-риз).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Исполнение гимна. Старт дня. (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линейка,информ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-Пятиминутка)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08.45. зарядка (вожатые)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09.15. завтрак.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Сбор Советов Дела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10.00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Постанционно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познавательная игра «Победная Россия»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11.00. мастер-классы (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майнфитнес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ТИЗ, ментальная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математика,нейросеть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решение шахматных задач, английский язык и др.)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12.30.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Отрядный разговор «Быть человеком»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13.00 обед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13.30 -запуск  ЧТП ( череды творческих поручений)  деление на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микрогруппы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 (21.06.25 суб,23.06.25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понед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-подготовка к вечеру патриотической песни.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Свободное время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14.30 уход домой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 (дополнительно) игра «Шаг в профессию», «День детских изобретений»,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63" marR="26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FBB1B466-A8C0-8FAA-F547-98E3376F3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188640"/>
            <a:ext cx="360039" cy="7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980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399531"/>
              </p:ext>
            </p:extLst>
          </p:nvPr>
        </p:nvGraphicFramePr>
        <p:xfrm>
          <a:off x="179512" y="116632"/>
          <a:ext cx="8856984" cy="6697951"/>
        </p:xfrm>
        <a:graphic>
          <a:graphicData uri="http://schemas.openxmlformats.org/drawingml/2006/table">
            <a:tbl>
              <a:tblPr firstRow="1" firstCol="1" bandRow="1"/>
              <a:tblGrid>
                <a:gridCol w="295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3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 день. </a:t>
                      </a:r>
                      <a:r>
                        <a:rPr lang="ru-RU" sz="12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«День России»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Направление Движения Пер-вых- Патриотизм и истории-ческая память«Служи Отечеству».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июня 2025,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четверг</a:t>
                      </a: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17" marR="29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 день. </a:t>
                      </a:r>
                      <a:r>
                        <a:rPr lang="ru-RU" sz="12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«Время Перспек-тив»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(20 июня 2025, пятница)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17" marR="29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 день. </a:t>
                      </a:r>
                      <a:r>
                        <a:rPr lang="ru-RU" sz="12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«Вместе в команде Первых»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июня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2025,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суббота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17" marR="29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3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08.30.Сбор детей. </a:t>
                      </a:r>
                      <a:r>
                        <a:rPr lang="ru-RU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Утренний подьем флага 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(командир отряда). </a:t>
                      </a:r>
                      <a:r>
                        <a:rPr lang="ru-RU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Исполнение гимна. Старт дня. (линейка,ин-формПятиминутка)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08.45.зарядка (воспитатели)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09.15. завтрак.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10.00 </a:t>
                      </a:r>
                      <a:r>
                        <a:rPr lang="ru-RU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Торжественный сбор «День памяти и скорби»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10.30 Постанционная игра «Служу России» или Квест «Назад в будущее» ( Хранители памяти)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12.00 Тематические события дня:-соревнования по армреслингу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социально полезная акция «Доброе дело Первых» ( напиши письмо солдату, видеоткрытка в поддержку СВО)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активность «Своими руками»( конкурс поделок и ресунков «Моя семья» -отрядный разговор  «Кто он –Защитник Родины?..»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13.00 Обед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13.30 Вечер патриотической песни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Свободное время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14.30 уход домой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 (дополнительно) «Тематический огонёк «Сердцем прикосьнись к подвигу» «Кладовая памяти», «Хранители истории», «Зарница 2.0» «Постанционная игра «Хранители истории», «Конкурс знаменных групп»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17" marR="29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08.30.Сбор детей.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Выходная диагностика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общелагерная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08.45. зарядка (отрядные физруки)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09.15. завтрак.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10.00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Выстраивание перспектив последействия смены  во время учебы в школе, муниципалитете, регионе-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отрядный разговор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«Я в деятельности Движения первых»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Свободное время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12.00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Торжественная церемония закрытия лагерной смены. Подведение 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тогов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«Норматив Первых»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Награждение за смену.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13.00 обед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13.30 Концерт «Я оставляю Вам на память…»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14.30 уход домой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 (дополнительно )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«Диагностические материалы»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17" marR="29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08.30.Сбор детей.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Выходная диагностика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отрядная.  «Круг интересов»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08.45.Флешмобная зарядка (вожатые.)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09.15. завтрак.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10.00 «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Классная встреча» с председателем 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Первички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школы и со специалистом Движения Первых Муниципалитета.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10.45.Сбор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«Вместе в команде Первых»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11.30 Заключительный отрядный разговор «Мы все вместе, ты и я – мы теперь одна семья- Первые»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Подведение итогов отрядной работы, лучший командир, лучшая группа ЧТП, вручение отрядных грамот, вымпела.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13.00 Обед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13.30 Эколого-Трудовой десант -Операция «Нас здесь не было…»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Свободное время.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14.30 уход домой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(дополнительно )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«Диагностические материалы»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17" marR="29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365F5C3A-D215-1B30-3FFF-2C3786B53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93" y="260648"/>
            <a:ext cx="400995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99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332656"/>
            <a:ext cx="8712968" cy="403244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ru-RU" sz="3200" dirty="0">
                <a:effectLst/>
                <a:latin typeface="Times New Roman"/>
                <a:ea typeface="Times New Roman"/>
                <a:cs typeface="Times New Roman"/>
              </a:rPr>
              <a:t>Цель программы: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Содействие в реализации инициатив, развитие самостоятельности и ответственности, мотивация социально значимой деятельности, создание условий для самореализации и гражданского становления детей и молодежи в контексте российской идентичности.</a:t>
            </a:r>
            <a:br>
              <a:rPr lang="ru-RU" sz="44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8194" name="Picture 2" descr="C:\Users\Школа\Desktop\kak_vybrat_lager_dlya_rebenk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77072"/>
            <a:ext cx="4413498" cy="250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78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6264696" cy="586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Задачи программы: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1) формирование внутренней позиции личности как ценностного отношения человека к себе, собственному жизненному пути, окружающим людям, предметному миру – культурному наследию России и человечества; 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2) формирование гражданской идентичности как сути феномена внутренней позиции личности, развивающегося посредством идентификации с идеями, утверждающими ценность человека как гражданина своего Отечества в контексте отношений государства и человека, его гражданского статуса, личностного отношения к себе как гражданину, другим гражданам страны, своим гражданским правам и обязанностям; 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3) укрепление духовно-нравственных основ общественной жизни, самоопределения в мире ценностей и традиций многонационального народа Российской Федерации; 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4) развитие личности как субъекта активной социальной деятельности в обществе;  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Picture 2" descr="C:\Users\Школа\Desktop\527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8679"/>
            <a:ext cx="2448272" cy="521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85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979"/>
            <a:ext cx="5688632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Ожидаемые  результаты:</a:t>
            </a:r>
            <a:endParaRPr lang="ru-RU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476672"/>
            <a:ext cx="5832648" cy="5804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135" algn="just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tabLst>
                <a:tab pos="1125220" algn="l"/>
                <a:tab pos="2044065" algn="l"/>
                <a:tab pos="3068320" algn="r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получение участниками смены социокультурного опыта поведения, демонстрация в деятельности успешной работы в команде, понимание важности совместного труда и приложения усилий для общего дела, ответственности за результат;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64135" algn="just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tabLst>
                <a:tab pos="1125220" algn="l"/>
                <a:tab pos="2044065" algn="l"/>
                <a:tab pos="3068320" algn="r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получение участниками смены социально значимых знаний о базовых национальных ценностях, о гражданско-патриотических традициях и духовно-нравственных нормах, об историческом прошлом и культурных событиях страны;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64135" algn="just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tabLst>
                <a:tab pos="1125220" algn="l"/>
                <a:tab pos="2044065" algn="l"/>
                <a:tab pos="3068320" algn="r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понимание и осознание участниками миссии, ценностей и потенциала Движения для собственного личностного развития, развития социально значимых отношений и приобретения опыта социально значимых дел;  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-владение знаниями, умениями и навыками по подготовке  и продвижению проектов/мероприятий/событий/дел</a:t>
            </a:r>
            <a:endParaRPr lang="ru-RU" dirty="0"/>
          </a:p>
        </p:txBody>
      </p:sp>
      <p:pic>
        <p:nvPicPr>
          <p:cNvPr id="9218" name="Picture 2" descr="C:\Users\Школа\Desktop\yt8Q-AkbAQSP1uec8Xhio0-kDlActQIfrIyewMa956OjKV5zfW4TSTJ5UjVbzD2DIpZWiCqxo0nJTFQptMT0J0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6" y="1196752"/>
            <a:ext cx="300342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883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966" y="614026"/>
            <a:ext cx="8635498" cy="5800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2457450" algn="l"/>
                <a:tab pos="4650740" algn="r"/>
              </a:tabLst>
            </a:pPr>
            <a:endParaRPr lang="ru-RU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2457450" algn="l"/>
                <a:tab pos="4650740" algn="r"/>
              </a:tabLst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2457450" algn="l"/>
                <a:tab pos="4650740" algn="r"/>
              </a:tabLst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2457450" algn="l"/>
                <a:tab pos="4650740" algn="r"/>
              </a:tabLst>
            </a:pPr>
            <a:endParaRPr lang="ru-RU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2457450" algn="l"/>
                <a:tab pos="4650740" algn="r"/>
              </a:tabLst>
            </a:pPr>
            <a:endParaRPr lang="ru-RU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2457450" algn="l"/>
                <a:tab pos="4650740" algn="r"/>
              </a:tabLst>
            </a:pPr>
            <a:endParaRPr lang="ru-RU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2457450" algn="l"/>
                <a:tab pos="4650740" algn="r"/>
              </a:tabLst>
            </a:pPr>
            <a:endParaRPr lang="ru-RU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2457450" algn="l"/>
                <a:tab pos="4650740" algn="r"/>
              </a:tabLst>
            </a:pPr>
            <a:endParaRPr lang="ru-RU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2457450" algn="l"/>
                <a:tab pos="4650740" algn="r"/>
              </a:tabLst>
            </a:pPr>
            <a:endParaRPr lang="ru-RU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2457450" algn="l"/>
                <a:tab pos="4650740" algn="r"/>
              </a:tabLst>
            </a:pPr>
            <a:endParaRPr lang="ru-RU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2457450" algn="l"/>
                <a:tab pos="4650740" algn="r"/>
              </a:tabLst>
            </a:pPr>
            <a:endParaRPr lang="ru-RU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2457450" algn="l"/>
                <a:tab pos="4650740" algn="r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Цели и задачи «Движения первых» призваны решить потребности ребенка в той или иной значимой деятельности. Через включение в жизнь, посредством участия в движении, ребенок может реализовать весь спектр своих интересов. Ознакомление с направлениями поможет раскрыть сущность «Движения первых», показать динамику и результативность работы детей в данном движении, умение организовывать свою деятельность и сверстников в новой системе взаимоотношений, предлагаемой новым современным движением в условиях профильной смены.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0F10A06E-2FFF-9863-C898-340BF9B02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4" y="626486"/>
            <a:ext cx="2670958" cy="267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E05210-9748-55E6-E100-512EA1C14013}"/>
              </a:ext>
            </a:extLst>
          </p:cNvPr>
          <p:cNvSpPr txBox="1"/>
          <p:nvPr/>
        </p:nvSpPr>
        <p:spPr>
          <a:xfrm>
            <a:off x="2987824" y="623754"/>
            <a:ext cx="5637178" cy="293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2457450" algn="l"/>
                <a:tab pos="4650740" algn="r"/>
              </a:tabLst>
            </a:pPr>
            <a:r>
              <a:rPr lang="ru-RU" b="0" i="0" dirty="0">
                <a:effectLst/>
                <a:latin typeface="Arial" panose="020B0604020202020204" pitchFamily="34" charset="0"/>
              </a:rPr>
              <a:t>Реализация будет осуществляться по дополнительной общеобразовательной общеразвивающей ПРОГРАММЕ</a:t>
            </a:r>
            <a:br>
              <a:rPr lang="ru-RU" dirty="0"/>
            </a:br>
            <a:r>
              <a:rPr lang="ru-RU" b="0" i="0" dirty="0">
                <a:effectLst/>
                <a:latin typeface="Arial" panose="020B0604020202020204" pitchFamily="34" charset="0"/>
              </a:rPr>
              <a:t>в рамках проекта «Тематические смены федеральных детских центрах и</a:t>
            </a:r>
            <a:br>
              <a:rPr lang="ru-RU" dirty="0"/>
            </a:br>
            <a:r>
              <a:rPr lang="ru-RU" b="0" i="0" dirty="0">
                <a:effectLst/>
                <a:latin typeface="Arial" panose="020B0604020202020204" pitchFamily="34" charset="0"/>
              </a:rPr>
              <a:t>региональных организациях отдыха детей и их оздоровления»</a:t>
            </a:r>
            <a:br>
              <a:rPr lang="ru-RU" dirty="0"/>
            </a:br>
            <a:r>
              <a:rPr lang="ru-RU" b="0" i="0" dirty="0">
                <a:effectLst/>
                <a:latin typeface="Arial" panose="020B0604020202020204" pitchFamily="34" charset="0"/>
              </a:rPr>
              <a:t>«Смены Первых: Время Первых». Ульяновская область.</a:t>
            </a:r>
          </a:p>
        </p:txBody>
      </p:sp>
    </p:spTree>
    <p:extLst>
      <p:ext uri="{BB962C8B-B14F-4D97-AF65-F5344CB8AC3E}">
        <p14:creationId xmlns:p14="http://schemas.microsoft.com/office/powerpoint/2010/main" val="208724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712968" cy="614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Отличительная особенность программы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514475" algn="l"/>
                <a:tab pos="3017520" algn="l"/>
                <a:tab pos="4480560" algn="l"/>
                <a:tab pos="5498465" algn="r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Программа	предусматривает	самореализацию	ребенка	по направлениям Движения Первых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514475" algn="l"/>
                <a:tab pos="3017520" algn="l"/>
                <a:tab pos="4480560" algn="l"/>
                <a:tab pos="5498465" algn="r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Спорт «Достигай и побеждай»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017520" algn="l"/>
                <a:tab pos="4480560" algn="l"/>
                <a:tab pos="5498465" algn="r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-Образование и знание «Учись и познавай»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017520" algn="l"/>
                <a:tab pos="4480560" algn="l"/>
                <a:tab pos="5498465" algn="r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-Наука и технологии «Дерзай и открывай»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017520" algn="l"/>
                <a:tab pos="4480560" algn="l"/>
                <a:tab pos="5498465" algn="r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-Труд, профессия и свое дело «Найди призвание»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017520" algn="l"/>
                <a:tab pos="4480560" algn="l"/>
                <a:tab pos="5498465" algn="r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-Культура и искусство «Создавай и вдохновляй»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017520" algn="l"/>
                <a:tab pos="4480560" algn="l"/>
                <a:tab pos="5498465" algn="r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Волонтерство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и добровольчество «Благо твори»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017520" algn="l"/>
                <a:tab pos="4480560" algn="l"/>
                <a:tab pos="5498465" algn="r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-Патриотизм и историческая память «Служи Отечеству»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017520" algn="l"/>
                <a:tab pos="4480560" algn="l"/>
                <a:tab pos="5498465" algn="r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-Здоровый образ жизни «Будь здоров»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017520" algn="l"/>
                <a:tab pos="4480560" algn="l"/>
                <a:tab pos="5498465" algn="r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-Медиа и коммуникации «Расскажи о главном»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017520" algn="l"/>
                <a:tab pos="4480560" algn="l"/>
                <a:tab pos="5498465" algn="r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-Дипломатия и международные отношения «Умей дружить»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017520" algn="l"/>
                <a:tab pos="4480560" algn="l"/>
                <a:tab pos="5498465" algn="r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-Экология и охрана природы «Береги планету»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017520" algn="l"/>
                <a:tab pos="4480560" algn="l"/>
                <a:tab pos="5498465" algn="r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-Туризм и путешествия «Открывай страну»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514475" algn="l"/>
                <a:tab pos="3017520" algn="l"/>
                <a:tab pos="4480560" algn="l"/>
                <a:tab pos="5498465" algn="r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Именно через направления Движения Первых каждый ребенок может проявить свои потенциальные возможности, реализовать личные инициативы, приобрести опыт лидерской деятельности, опыт выстраивания конструктивных коммуникаций при работе в команде.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Picture 2" descr="C:\Users\Школа\Desktop\kak_vybrat_lager_dlya_rebenk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71" y="2534425"/>
            <a:ext cx="2541290" cy="250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CD4592DA-DE8F-0581-2B8B-FF6962F36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942" y="188639"/>
            <a:ext cx="1187554" cy="234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1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11811" y="476672"/>
            <a:ext cx="8520378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реализации программы и виды деятельности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Смены Первых. Время первых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реализуется через использование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групповых, индивидуальных и коллективных форм работы.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течении смены детям предлагается череда различных видов деятельности,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отражающих логику смены, основанных на принципах игрового моделирования программы: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Социально-коммуникативная - формирование у участников программы социальных компетенции, необходимых для их успешной адаптации, социализации и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самоактуализации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обществе.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Творческая деятельность. Осуществляется по интересам. Посещение свободное, выбор обусловлен личным интересом ребёнка. Реализация творческих возможностей.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Профилактическая деятельность - деятельность, направленная на профилактику различного вида: отклоняющегося поведения, вредных привычек, экологических проблем, заболеваний, дорожно-транспортных происшествии и т.д.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Оздоровительная деятельность - комплекс мер, предпринимаемых для формирования, сбережения и укрепления физического, эмоционального, социального и нравственного здоровья детей.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Социально-значимая деятельность - формирование личности в целях подготовки её к участию в общественной и культурной жизни в соответствии с социокультурными нормативными моделями гражданско-патриотическое воспитание, духовно-нравственное, трудовое и т.д.) через призму взаимодействия с Движением Первых.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Профориентационная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деятельность - направлена на формирование интереса у подрастающего поколения к самостоятельному выбору будущей профессии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AD8E86D4-8015-9E86-0B13-C791A8267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635" y="116632"/>
            <a:ext cx="1187554" cy="234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50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595999"/>
              </p:ext>
            </p:extLst>
          </p:nvPr>
        </p:nvGraphicFramePr>
        <p:xfrm>
          <a:off x="467544" y="260648"/>
          <a:ext cx="8424937" cy="6597352"/>
        </p:xfrm>
        <a:graphic>
          <a:graphicData uri="http://schemas.openxmlformats.org/drawingml/2006/table">
            <a:tbl>
              <a:tblPr firstRow="1" firstCol="1" bandRow="1"/>
              <a:tblGrid>
                <a:gridCol w="2808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6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день. </a:t>
                      </a:r>
                      <a:r>
                        <a:rPr lang="ru-RU" sz="12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«Время Первых»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( 02 июня 2025г, понедельник)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29" marR="2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день. </a:t>
                      </a:r>
                      <a:r>
                        <a:rPr lang="ru-RU" sz="12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«Время Перво-открывателей»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(03 июня 2025, вторник)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29" marR="2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день. </a:t>
                      </a:r>
                      <a:r>
                        <a:rPr lang="ru-RU" sz="12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«День Первых»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(04 июня 2025,среда)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29" marR="2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7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08.30 Сбор детей  ( входные данные) Формирование отрядов, размещение.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Входная диагностика.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09.15 завтрак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10.00. Организационный сбор «Добро пожаловать», митап «Встреча с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представи-телями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администрации лагеря». Инструктажи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11.00 Квест-РВС (разведай, выполни, сообщи)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Отрядные игры на знакомство.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13.00 обед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13.30. Отрядное время Огонёк-знакомство «Мечта»/ « Расскажи мне о себе».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Свободное время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14.30 уход домой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 (дополнительно )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«Диагностические материалы»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 Маршрутно-диагностическая игра-1»,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 Маршрутно-диагностическая игра-2»,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Медиаредак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29" marR="2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08.30. Сбор детей. «Давайте познакомимся». Мозговой штурм: название, девиз, клич, эмблема, выбор вели-кого земляка, выбор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нап-равления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Движения для реализации отрядного КТД).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09.15 завтрак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10.00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Тренировка эвакуации ПБ,ЧС.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10.30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Торжественная церемония открытия  про-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фильной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смены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Выбор ценностей Движения Первых для концерта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(песня, поэзия, танец,  театр)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11.00 «Доброе дело Первых»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12.00 Отрядные игры  на знакомство, снятие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тактиль-ного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напряжения, на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разви-тие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коммуникативных навыков.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13.00 обед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13.30. КТД «Оформление отрядного пространства»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Поготовка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концертных номеров  «Ценности Первых».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Свободное время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14.30.уход домой.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 (дополнительно ) «Сбор «Равнение на флаг», «Российские символы», Серия коллективно-творческих игр « Равнение на Первых»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29" marR="2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08.30.Сбор детей.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Утренний 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подьем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флага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(вожатые).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Исполнение гимна. Старт дня( линейка, 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информПяти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-минутка)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08.45.зарядка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09.15. завтрак.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10.00. запуск  ЧТП ( череды творческих поручений)  деление на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микрогруппы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 (05.06.25 четв,06.06.25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пятн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11.00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Квест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Игра-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бродилка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«Будь в Движении»( знаком-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ство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 направлениями)- проводит специалист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Муни-ципального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отделения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Дви-жения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Первых.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КТД «Оформление отрядного пространства»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Подготовка к концерту.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Свободное время.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13.00 Обед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13.30 Концерт «Страна с огромным сердцем»(Задача-  иллюстрация 11 ценностей. В концерте принимают участие отряды, воспитатели, вожатые 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14.30. уход домой.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 (дополнительно ) «Гагарин-Первый в космосе»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29" marR="28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CB47256E-ED2C-7D98-837D-DA52D87E2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684" y="188639"/>
            <a:ext cx="546811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705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512247"/>
              </p:ext>
            </p:extLst>
          </p:nvPr>
        </p:nvGraphicFramePr>
        <p:xfrm>
          <a:off x="179512" y="0"/>
          <a:ext cx="8964488" cy="6766560"/>
        </p:xfrm>
        <a:graphic>
          <a:graphicData uri="http://schemas.openxmlformats.org/drawingml/2006/table">
            <a:tbl>
              <a:tblPr firstRow="1" firstCol="1" bandRow="1"/>
              <a:tblGrid>
                <a:gridCol w="2988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2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8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день. </a:t>
                      </a:r>
                      <a:r>
                        <a:rPr lang="ru-RU" sz="12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«День Эколога»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(день единых действий)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Направле-ние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Движения Первых-Эко-логия  и охрана природы «Береги планету»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(05 </a:t>
                      </a:r>
                      <a:r>
                        <a:rPr lang="en-US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июня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2025,четверг)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63" marR="26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день. </a:t>
                      </a:r>
                      <a:r>
                        <a:rPr lang="ru-RU" sz="12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«День русского язы-ка» 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(день единых действий)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(06 июня 2025,пятница)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63" marR="26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день. </a:t>
                      </a:r>
                      <a:r>
                        <a:rPr lang="ru-RU" sz="12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«День Спорта»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Все-мирный День бега</a:t>
                      </a:r>
                      <a:r>
                        <a:rPr lang="ru-RU" sz="12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(день единых действий, акция) Направление ДвиженияПер- вых- Спорт «Достигай и побеждай»(07 июня2 025,суб)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63" marR="26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0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08.30.Сбор детей.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Утренний 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подьем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флага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(командир отряда).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Исполнение гимна. Старт дня.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Старт Конкурса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поделок из бросового материала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сбор батареек,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бумаги,и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т.д.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(линейка, 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информПятиминутка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08.45.зарядка(физруки отряда этих двух дней) 09.15. завтрак.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Сбор Советов Дела.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10.00. Тематические события дня  (вертушка):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занятие №1 -«Будь в 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Дви-жении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практикоориенти-рованного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курса)-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погруже-ние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направления, 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ценнос-ти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миссию Движения Пер-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вых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председа-телем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школьной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Первички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ЭкоАкция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посадка цветов, оформление клумб или трудовой десант.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-Отрядный разговор  «Если бы я был волшебником, то какую бы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экоПроблему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я решил в первую очередь…»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-Экологический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ИгроТрек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«Сделай, как Я»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Свободное время.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13.00 Обед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13.30 КТД «Оформление отрядного пространства»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Подготовка к конкурсу чтецов стихов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А.С.Пушкина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Подготовка к презентации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 Театральной гостиной» жизни значимого человека, выбранного отрядом.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14.30. уход домой.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63" marR="26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08.30.Сбор детей.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Утренний 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подьем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флага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(по 1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предста-вителю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Досуговой группы отряда).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Исполнение гимна. Старт дня. (линейка, 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информПятиминутка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08.45.сказочная зарядка (вожатые в костюмах)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09.15. завтрак.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Сбор Советов Дела.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10.00. Театрализованный сбор и Игра на местности «Симбирск литературный» ( формат  «Музыкальной шкатулки»)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11.30 Тематические события дня: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занятие №2 -«Быть Пер-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вым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практикоориенти-рованного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курса)-лидер и 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командообразование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организатором, воспитателями.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литературный Диктант ( всероссийский конкурс)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-Викторина по сказкам А. С. Пушкина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-конкурс рисунков, за тем выставка «Сказки А.С. Пушкина.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спортивные соревнования по активным видам спорта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-кружковая деятельность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13.00 Обед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13.30 запуск  ЧТП ( череды творческих поручений)  деление на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микрогруппы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 (07.06.25 суб,09.06.25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понед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13.45.Литературная гостиная –Конкурс чтецов стихов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А.С.Пушкина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Свободное время.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14.30. уход домой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63" marR="26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08.30.Сбор детей.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Утренний 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подьем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флага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(по 1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предста-вителю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Спортивной группы отряда).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Исполнение гимна. Старт дня. (линейка, 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информПятиминутка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08.45.конкурс зарядок (ведут воспитатели)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09.15. завтрак.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10.00.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Общелагерное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дело «Норматив Первых»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10.30 Тематические события дня :- ГТО (по возрастам)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«Весёлые старты»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-Кружковая деятельность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КТД «Оформление отрядного пространства»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13.00 Обед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13.30 Спортивные соревнования по различным парным видам спорта (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шаш-ки,шахматы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бадминтон, настольный теннис)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Подготовка к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театрализо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-ванной презентации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 Театральной гостиной» жизни значимого человека, выбранного отрядом. Свободное время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14.30 уход домой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*( дополнительно) КТД «Слава российскому спорту», «Вызов Первых.»-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спортфестиваль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63" marR="26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ABAE3DB5-1413-48E3-89CC-3677CDAA3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626" y="188640"/>
            <a:ext cx="36454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58298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</TotalTime>
  <Words>3641</Words>
  <Application>Microsoft Office PowerPoint</Application>
  <PresentationFormat>Экран (4:3)</PresentationFormat>
  <Paragraphs>367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6</cp:revision>
  <dcterms:created xsi:type="dcterms:W3CDTF">2025-05-05T02:04:34Z</dcterms:created>
  <dcterms:modified xsi:type="dcterms:W3CDTF">2025-05-16T07:13:47Z</dcterms:modified>
</cp:coreProperties>
</file>